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E5E207-B565-45C4-BBDA-0B3223711B9B}" type="doc">
      <dgm:prSet loTypeId="urn:microsoft.com/office/officeart/2005/8/layout/pyramid2" loCatId="list" qsTypeId="urn:microsoft.com/office/officeart/2005/8/quickstyle/3d1" qsCatId="3D" csTypeId="urn:microsoft.com/office/officeart/2005/8/colors/colorful4" csCatId="colorful" phldr="1"/>
      <dgm:spPr/>
    </dgm:pt>
    <dgm:pt modelId="{F321400C-B54D-479F-B7C2-238AD56B2EE3}">
      <dgm:prSet phldrT="[Text]"/>
      <dgm:spPr/>
      <dgm:t>
        <a:bodyPr/>
        <a:lstStyle/>
        <a:p>
          <a:r>
            <a:rPr lang="en-US" b="1" dirty="0" smtClean="0">
              <a:latin typeface="Bookman Old Style" pitchFamily="18" charset="0"/>
            </a:rPr>
            <a:t>Family</a:t>
          </a:r>
          <a:endParaRPr lang="en-IN" b="1" dirty="0">
            <a:latin typeface="Bookman Old Style" pitchFamily="18" charset="0"/>
          </a:endParaRPr>
        </a:p>
      </dgm:t>
    </dgm:pt>
    <dgm:pt modelId="{A6C4E818-A563-4278-8460-34F74A5FC4D8}" type="parTrans" cxnId="{ED995431-DF06-4998-83BE-DDF2FC35F125}">
      <dgm:prSet/>
      <dgm:spPr/>
      <dgm:t>
        <a:bodyPr/>
        <a:lstStyle/>
        <a:p>
          <a:endParaRPr lang="en-IN"/>
        </a:p>
      </dgm:t>
    </dgm:pt>
    <dgm:pt modelId="{DDBAACC1-4E02-48B7-800B-F30B3FB7E871}" type="sibTrans" cxnId="{ED995431-DF06-4998-83BE-DDF2FC35F125}">
      <dgm:prSet/>
      <dgm:spPr/>
      <dgm:t>
        <a:bodyPr/>
        <a:lstStyle/>
        <a:p>
          <a:endParaRPr lang="en-IN"/>
        </a:p>
      </dgm:t>
    </dgm:pt>
    <dgm:pt modelId="{487A8941-D336-4BC0-B06E-A8A255680783}">
      <dgm:prSet phldrT="[Text]"/>
      <dgm:spPr/>
      <dgm:t>
        <a:bodyPr/>
        <a:lstStyle/>
        <a:p>
          <a:r>
            <a:rPr lang="en-US" b="1" dirty="0" smtClean="0">
              <a:latin typeface="Bookman Old Style" pitchFamily="18" charset="0"/>
            </a:rPr>
            <a:t>School</a:t>
          </a:r>
          <a:endParaRPr lang="en-IN" b="1" dirty="0">
            <a:latin typeface="Bookman Old Style" pitchFamily="18" charset="0"/>
          </a:endParaRPr>
        </a:p>
      </dgm:t>
    </dgm:pt>
    <dgm:pt modelId="{4ACDE44C-D25E-4307-9BE9-C5D4101F9ECB}" type="parTrans" cxnId="{07860DEE-8830-4D5B-8F16-60DDA6F09FAA}">
      <dgm:prSet/>
      <dgm:spPr/>
      <dgm:t>
        <a:bodyPr/>
        <a:lstStyle/>
        <a:p>
          <a:endParaRPr lang="en-IN"/>
        </a:p>
      </dgm:t>
    </dgm:pt>
    <dgm:pt modelId="{638928DA-895E-4357-8516-10D5509DE825}" type="sibTrans" cxnId="{07860DEE-8830-4D5B-8F16-60DDA6F09FAA}">
      <dgm:prSet/>
      <dgm:spPr/>
      <dgm:t>
        <a:bodyPr/>
        <a:lstStyle/>
        <a:p>
          <a:endParaRPr lang="en-IN"/>
        </a:p>
      </dgm:t>
    </dgm:pt>
    <dgm:pt modelId="{3153E00B-EFB4-407F-A4FA-9CB2BC4DC750}">
      <dgm:prSet/>
      <dgm:spPr/>
      <dgm:t>
        <a:bodyPr/>
        <a:lstStyle/>
        <a:p>
          <a:r>
            <a:rPr lang="en-US" b="1" dirty="0" smtClean="0">
              <a:latin typeface="Bookman Old Style" pitchFamily="18" charset="0"/>
            </a:rPr>
            <a:t>Media</a:t>
          </a:r>
          <a:endParaRPr lang="en-IN" b="1" dirty="0">
            <a:latin typeface="Bookman Old Style" pitchFamily="18" charset="0"/>
          </a:endParaRPr>
        </a:p>
      </dgm:t>
    </dgm:pt>
    <dgm:pt modelId="{4F2B39D4-E147-478B-ABEE-E0E664DBE30C}" type="parTrans" cxnId="{220426C9-6702-444B-9683-14E97CC9F042}">
      <dgm:prSet/>
      <dgm:spPr/>
      <dgm:t>
        <a:bodyPr/>
        <a:lstStyle/>
        <a:p>
          <a:endParaRPr lang="en-IN"/>
        </a:p>
      </dgm:t>
    </dgm:pt>
    <dgm:pt modelId="{07B53EB4-7ECF-4B35-BDD0-B9DADED263E0}" type="sibTrans" cxnId="{220426C9-6702-444B-9683-14E97CC9F042}">
      <dgm:prSet/>
      <dgm:spPr/>
      <dgm:t>
        <a:bodyPr/>
        <a:lstStyle/>
        <a:p>
          <a:endParaRPr lang="en-IN"/>
        </a:p>
      </dgm:t>
    </dgm:pt>
    <dgm:pt modelId="{9008F077-B46C-4CDA-958B-D31F5E2601B0}">
      <dgm:prSet/>
      <dgm:spPr/>
      <dgm:t>
        <a:bodyPr/>
        <a:lstStyle/>
        <a:p>
          <a:r>
            <a:rPr lang="en-US" b="1" dirty="0" smtClean="0">
              <a:latin typeface="Bookman Old Style" pitchFamily="18" charset="0"/>
            </a:rPr>
            <a:t>Religious Institutes</a:t>
          </a:r>
          <a:endParaRPr lang="en-IN" b="1" dirty="0">
            <a:latin typeface="Bookman Old Style" pitchFamily="18" charset="0"/>
          </a:endParaRPr>
        </a:p>
      </dgm:t>
    </dgm:pt>
    <dgm:pt modelId="{5BE3EFAD-8E02-4337-9129-1C9EE114ED9F}" type="parTrans" cxnId="{6D3673C1-AD98-4B26-93EC-65DCE6B6F187}">
      <dgm:prSet/>
      <dgm:spPr/>
      <dgm:t>
        <a:bodyPr/>
        <a:lstStyle/>
        <a:p>
          <a:endParaRPr lang="en-IN"/>
        </a:p>
      </dgm:t>
    </dgm:pt>
    <dgm:pt modelId="{373AFE18-4F62-49F0-9B49-2EFC3F7A7BE8}" type="sibTrans" cxnId="{6D3673C1-AD98-4B26-93EC-65DCE6B6F187}">
      <dgm:prSet/>
      <dgm:spPr/>
      <dgm:t>
        <a:bodyPr/>
        <a:lstStyle/>
        <a:p>
          <a:endParaRPr lang="en-IN"/>
        </a:p>
      </dgm:t>
    </dgm:pt>
    <dgm:pt modelId="{A20B0425-365F-4436-9776-C0C4CA6F6389}" type="pres">
      <dgm:prSet presAssocID="{B1E5E207-B565-45C4-BBDA-0B3223711B9B}" presName="compositeShape" presStyleCnt="0">
        <dgm:presLayoutVars>
          <dgm:dir/>
          <dgm:resizeHandles/>
        </dgm:presLayoutVars>
      </dgm:prSet>
      <dgm:spPr/>
    </dgm:pt>
    <dgm:pt modelId="{A8AF3C0E-8615-480F-8675-FA4561A1D739}" type="pres">
      <dgm:prSet presAssocID="{B1E5E207-B565-45C4-BBDA-0B3223711B9B}" presName="pyramid" presStyleLbl="node1" presStyleIdx="0" presStyleCnt="1" custScaleX="140312"/>
      <dgm:spPr/>
    </dgm:pt>
    <dgm:pt modelId="{7CD559A0-6D2C-4C47-B166-D4F0FFAF9537}" type="pres">
      <dgm:prSet presAssocID="{B1E5E207-B565-45C4-BBDA-0B3223711B9B}" presName="theList" presStyleCnt="0"/>
      <dgm:spPr/>
    </dgm:pt>
    <dgm:pt modelId="{2E9EEF80-589E-42AE-838C-F3B3EBB16C53}" type="pres">
      <dgm:prSet presAssocID="{F321400C-B54D-479F-B7C2-238AD56B2EE3}" presName="aNode" presStyleLbl="fgAcc1" presStyleIdx="0" presStyleCnt="4" custScaleX="125000" custLinFactNeighborX="-349" custLinFactNeighborY="9614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140F901-FB74-4C96-899A-63D4E48B1B11}" type="pres">
      <dgm:prSet presAssocID="{F321400C-B54D-479F-B7C2-238AD56B2EE3}" presName="aSpace" presStyleCnt="0"/>
      <dgm:spPr/>
    </dgm:pt>
    <dgm:pt modelId="{8AFC79C7-ED95-433A-B522-AE66D426BE7D}" type="pres">
      <dgm:prSet presAssocID="{487A8941-D336-4BC0-B06E-A8A255680783}" presName="aNode" presStyleLbl="fgAcc1" presStyleIdx="1" presStyleCnt="4" custScaleX="125000" custLinFactNeighborX="-349" custLinFactNeighborY="9614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1B75658-A9F2-469B-A4FB-48A3ECB2AE71}" type="pres">
      <dgm:prSet presAssocID="{487A8941-D336-4BC0-B06E-A8A255680783}" presName="aSpace" presStyleCnt="0"/>
      <dgm:spPr/>
    </dgm:pt>
    <dgm:pt modelId="{419A9A58-E36F-4FA1-9F73-FAAD4A979967}" type="pres">
      <dgm:prSet presAssocID="{3153E00B-EFB4-407F-A4FA-9CB2BC4DC750}" presName="aNode" presStyleLbl="fgAcc1" presStyleIdx="2" presStyleCnt="4" custScaleX="125000" custLinFactNeighborX="-349" custLinFactNeighborY="9614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E58348F-EBCB-4036-BDBF-45A4B7192591}" type="pres">
      <dgm:prSet presAssocID="{3153E00B-EFB4-407F-A4FA-9CB2BC4DC750}" presName="aSpace" presStyleCnt="0"/>
      <dgm:spPr/>
    </dgm:pt>
    <dgm:pt modelId="{0B4B5EBD-3939-4474-BCCE-A746DDAAD758}" type="pres">
      <dgm:prSet presAssocID="{9008F077-B46C-4CDA-958B-D31F5E2601B0}" presName="aNode" presStyleLbl="fgAcc1" presStyleIdx="3" presStyleCnt="4" custScaleX="125000" custLinFactNeighborX="-349" custLinFactNeighborY="9614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80AF08D-32DD-453D-BAE5-1D4399B2DD06}" type="pres">
      <dgm:prSet presAssocID="{9008F077-B46C-4CDA-958B-D31F5E2601B0}" presName="aSpace" presStyleCnt="0"/>
      <dgm:spPr/>
    </dgm:pt>
  </dgm:ptLst>
  <dgm:cxnLst>
    <dgm:cxn modelId="{220426C9-6702-444B-9683-14E97CC9F042}" srcId="{B1E5E207-B565-45C4-BBDA-0B3223711B9B}" destId="{3153E00B-EFB4-407F-A4FA-9CB2BC4DC750}" srcOrd="2" destOrd="0" parTransId="{4F2B39D4-E147-478B-ABEE-E0E664DBE30C}" sibTransId="{07B53EB4-7ECF-4B35-BDD0-B9DADED263E0}"/>
    <dgm:cxn modelId="{ED995431-DF06-4998-83BE-DDF2FC35F125}" srcId="{B1E5E207-B565-45C4-BBDA-0B3223711B9B}" destId="{F321400C-B54D-479F-B7C2-238AD56B2EE3}" srcOrd="0" destOrd="0" parTransId="{A6C4E818-A563-4278-8460-34F74A5FC4D8}" sibTransId="{DDBAACC1-4E02-48B7-800B-F30B3FB7E871}"/>
    <dgm:cxn modelId="{EA97C4B7-D339-4ACE-821C-9771FC929C8B}" type="presOf" srcId="{9008F077-B46C-4CDA-958B-D31F5E2601B0}" destId="{0B4B5EBD-3939-4474-BCCE-A746DDAAD758}" srcOrd="0" destOrd="0" presId="urn:microsoft.com/office/officeart/2005/8/layout/pyramid2"/>
    <dgm:cxn modelId="{CD12CB1C-736E-455C-9FE8-370FDEF81F32}" type="presOf" srcId="{3153E00B-EFB4-407F-A4FA-9CB2BC4DC750}" destId="{419A9A58-E36F-4FA1-9F73-FAAD4A979967}" srcOrd="0" destOrd="0" presId="urn:microsoft.com/office/officeart/2005/8/layout/pyramid2"/>
    <dgm:cxn modelId="{B008C1DA-C2AF-438E-A1E4-6D19DA29A0AB}" type="presOf" srcId="{B1E5E207-B565-45C4-BBDA-0B3223711B9B}" destId="{A20B0425-365F-4436-9776-C0C4CA6F6389}" srcOrd="0" destOrd="0" presId="urn:microsoft.com/office/officeart/2005/8/layout/pyramid2"/>
    <dgm:cxn modelId="{6D3673C1-AD98-4B26-93EC-65DCE6B6F187}" srcId="{B1E5E207-B565-45C4-BBDA-0B3223711B9B}" destId="{9008F077-B46C-4CDA-958B-D31F5E2601B0}" srcOrd="3" destOrd="0" parTransId="{5BE3EFAD-8E02-4337-9129-1C9EE114ED9F}" sibTransId="{373AFE18-4F62-49F0-9B49-2EFC3F7A7BE8}"/>
    <dgm:cxn modelId="{07860DEE-8830-4D5B-8F16-60DDA6F09FAA}" srcId="{B1E5E207-B565-45C4-BBDA-0B3223711B9B}" destId="{487A8941-D336-4BC0-B06E-A8A255680783}" srcOrd="1" destOrd="0" parTransId="{4ACDE44C-D25E-4307-9BE9-C5D4101F9ECB}" sibTransId="{638928DA-895E-4357-8516-10D5509DE825}"/>
    <dgm:cxn modelId="{43BDE114-949E-45AF-8E73-2738AF4CFC11}" type="presOf" srcId="{487A8941-D336-4BC0-B06E-A8A255680783}" destId="{8AFC79C7-ED95-433A-B522-AE66D426BE7D}" srcOrd="0" destOrd="0" presId="urn:microsoft.com/office/officeart/2005/8/layout/pyramid2"/>
    <dgm:cxn modelId="{DA1D3E52-D9AA-4504-91E0-FEE02A789603}" type="presOf" srcId="{F321400C-B54D-479F-B7C2-238AD56B2EE3}" destId="{2E9EEF80-589E-42AE-838C-F3B3EBB16C53}" srcOrd="0" destOrd="0" presId="urn:microsoft.com/office/officeart/2005/8/layout/pyramid2"/>
    <dgm:cxn modelId="{74479198-452A-4CDC-8FC4-E0A19D7E7C5D}" type="presParOf" srcId="{A20B0425-365F-4436-9776-C0C4CA6F6389}" destId="{A8AF3C0E-8615-480F-8675-FA4561A1D739}" srcOrd="0" destOrd="0" presId="urn:microsoft.com/office/officeart/2005/8/layout/pyramid2"/>
    <dgm:cxn modelId="{B83E62E0-E6D9-4383-83EA-B630E784C9D8}" type="presParOf" srcId="{A20B0425-365F-4436-9776-C0C4CA6F6389}" destId="{7CD559A0-6D2C-4C47-B166-D4F0FFAF9537}" srcOrd="1" destOrd="0" presId="urn:microsoft.com/office/officeart/2005/8/layout/pyramid2"/>
    <dgm:cxn modelId="{06137C16-3BDA-4FC7-8921-14492F764E59}" type="presParOf" srcId="{7CD559A0-6D2C-4C47-B166-D4F0FFAF9537}" destId="{2E9EEF80-589E-42AE-838C-F3B3EBB16C53}" srcOrd="0" destOrd="0" presId="urn:microsoft.com/office/officeart/2005/8/layout/pyramid2"/>
    <dgm:cxn modelId="{1366F2A4-4BC4-44EF-B11F-D34A2FBAF4D1}" type="presParOf" srcId="{7CD559A0-6D2C-4C47-B166-D4F0FFAF9537}" destId="{5140F901-FB74-4C96-899A-63D4E48B1B11}" srcOrd="1" destOrd="0" presId="urn:microsoft.com/office/officeart/2005/8/layout/pyramid2"/>
    <dgm:cxn modelId="{ED9E1C2F-F994-4F6F-9D91-73A4E3126F2D}" type="presParOf" srcId="{7CD559A0-6D2C-4C47-B166-D4F0FFAF9537}" destId="{8AFC79C7-ED95-433A-B522-AE66D426BE7D}" srcOrd="2" destOrd="0" presId="urn:microsoft.com/office/officeart/2005/8/layout/pyramid2"/>
    <dgm:cxn modelId="{D385270A-119A-4141-A178-C0184051E866}" type="presParOf" srcId="{7CD559A0-6D2C-4C47-B166-D4F0FFAF9537}" destId="{41B75658-A9F2-469B-A4FB-48A3ECB2AE71}" srcOrd="3" destOrd="0" presId="urn:microsoft.com/office/officeart/2005/8/layout/pyramid2"/>
    <dgm:cxn modelId="{41F6F48B-7C9C-4E96-A670-EE2CCD34BD86}" type="presParOf" srcId="{7CD559A0-6D2C-4C47-B166-D4F0FFAF9537}" destId="{419A9A58-E36F-4FA1-9F73-FAAD4A979967}" srcOrd="4" destOrd="0" presId="urn:microsoft.com/office/officeart/2005/8/layout/pyramid2"/>
    <dgm:cxn modelId="{1A035375-878F-4009-8E1D-DBD70A43567A}" type="presParOf" srcId="{7CD559A0-6D2C-4C47-B166-D4F0FFAF9537}" destId="{0E58348F-EBCB-4036-BDBF-45A4B7192591}" srcOrd="5" destOrd="0" presId="urn:microsoft.com/office/officeart/2005/8/layout/pyramid2"/>
    <dgm:cxn modelId="{899F17E9-2AD4-4C56-B206-FC0F0713C604}" type="presParOf" srcId="{7CD559A0-6D2C-4C47-B166-D4F0FFAF9537}" destId="{0B4B5EBD-3939-4474-BCCE-A746DDAAD758}" srcOrd="6" destOrd="0" presId="urn:microsoft.com/office/officeart/2005/8/layout/pyramid2"/>
    <dgm:cxn modelId="{79605F62-DBDD-4159-80A4-F266A8CDD425}" type="presParOf" srcId="{7CD559A0-6D2C-4C47-B166-D4F0FFAF9537}" destId="{780AF08D-32DD-453D-BAE5-1D4399B2DD06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8AF3C0E-8615-480F-8675-FA4561A1D739}">
      <dsp:nvSpPr>
        <dsp:cNvPr id="0" name=""/>
        <dsp:cNvSpPr/>
      </dsp:nvSpPr>
      <dsp:spPr>
        <a:xfrm>
          <a:off x="556206" y="0"/>
          <a:ext cx="6521982" cy="4648200"/>
        </a:xfrm>
        <a:prstGeom prst="triangl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E9EEF80-589E-42AE-838C-F3B3EBB16C53}">
      <dsp:nvSpPr>
        <dsp:cNvPr id="0" name=""/>
        <dsp:cNvSpPr/>
      </dsp:nvSpPr>
      <dsp:spPr>
        <a:xfrm>
          <a:off x="3428986" y="564561"/>
          <a:ext cx="3776662" cy="82614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latin typeface="Bookman Old Style" pitchFamily="18" charset="0"/>
            </a:rPr>
            <a:t>Family</a:t>
          </a:r>
          <a:endParaRPr lang="en-IN" sz="2600" b="1" kern="1200" dirty="0">
            <a:latin typeface="Bookman Old Style" pitchFamily="18" charset="0"/>
          </a:endParaRPr>
        </a:p>
      </dsp:txBody>
      <dsp:txXfrm>
        <a:off x="3428986" y="564561"/>
        <a:ext cx="3776662" cy="826144"/>
      </dsp:txXfrm>
    </dsp:sp>
    <dsp:sp modelId="{8AFC79C7-ED95-433A-B522-AE66D426BE7D}">
      <dsp:nvSpPr>
        <dsp:cNvPr id="0" name=""/>
        <dsp:cNvSpPr/>
      </dsp:nvSpPr>
      <dsp:spPr>
        <a:xfrm>
          <a:off x="3428986" y="1493974"/>
          <a:ext cx="3776662" cy="82614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1488257"/>
              <a:satOff val="8966"/>
              <a:lumOff val="71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latin typeface="Bookman Old Style" pitchFamily="18" charset="0"/>
            </a:rPr>
            <a:t>School</a:t>
          </a:r>
          <a:endParaRPr lang="en-IN" sz="2600" b="1" kern="1200" dirty="0">
            <a:latin typeface="Bookman Old Style" pitchFamily="18" charset="0"/>
          </a:endParaRPr>
        </a:p>
      </dsp:txBody>
      <dsp:txXfrm>
        <a:off x="3428986" y="1493974"/>
        <a:ext cx="3776662" cy="826144"/>
      </dsp:txXfrm>
    </dsp:sp>
    <dsp:sp modelId="{419A9A58-E36F-4FA1-9F73-FAAD4A979967}">
      <dsp:nvSpPr>
        <dsp:cNvPr id="0" name=""/>
        <dsp:cNvSpPr/>
      </dsp:nvSpPr>
      <dsp:spPr>
        <a:xfrm>
          <a:off x="3428986" y="2423387"/>
          <a:ext cx="3776662" cy="82614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976513"/>
              <a:satOff val="17933"/>
              <a:lumOff val="143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latin typeface="Bookman Old Style" pitchFamily="18" charset="0"/>
            </a:rPr>
            <a:t>Media</a:t>
          </a:r>
          <a:endParaRPr lang="en-IN" sz="2600" b="1" kern="1200" dirty="0">
            <a:latin typeface="Bookman Old Style" pitchFamily="18" charset="0"/>
          </a:endParaRPr>
        </a:p>
      </dsp:txBody>
      <dsp:txXfrm>
        <a:off x="3428986" y="2423387"/>
        <a:ext cx="3776662" cy="826144"/>
      </dsp:txXfrm>
    </dsp:sp>
    <dsp:sp modelId="{0B4B5EBD-3939-4474-BCCE-A746DDAAD758}">
      <dsp:nvSpPr>
        <dsp:cNvPr id="0" name=""/>
        <dsp:cNvSpPr/>
      </dsp:nvSpPr>
      <dsp:spPr>
        <a:xfrm>
          <a:off x="3428986" y="3352800"/>
          <a:ext cx="3776662" cy="82614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latin typeface="Bookman Old Style" pitchFamily="18" charset="0"/>
            </a:rPr>
            <a:t>Religious Institutes</a:t>
          </a:r>
          <a:endParaRPr lang="en-IN" sz="2600" b="1" kern="1200" dirty="0">
            <a:latin typeface="Bookman Old Style" pitchFamily="18" charset="0"/>
          </a:endParaRPr>
        </a:p>
      </dsp:txBody>
      <dsp:txXfrm>
        <a:off x="3428986" y="3352800"/>
        <a:ext cx="3776662" cy="826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B29140-C9BE-4029-BBA3-C7177592BDBB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2C29FE-376D-461C-AFD2-FFDE10A771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C29FE-376D-461C-AFD2-FFDE10A771F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981200"/>
            <a:ext cx="78486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KHATRA ADIBASI MAHAVIDYALAYA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E-CONTENT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EDUCATION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SEMESTER-II (PROGRAMME)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SESSION: 2020-2021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SUBJECT: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 TITLE: SOCIOLOGICAL BASES OF EDUCATION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 CODE: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AP/EDN/201/C-1A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TOPIC: 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SOCIAL AGENCY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NAME OF THE TEACHER: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AKINCHAN PAL</a:t>
            </a:r>
            <a:endParaRPr lang="en-US" sz="2400" dirty="0"/>
          </a:p>
        </p:txBody>
      </p:sp>
      <p:pic>
        <p:nvPicPr>
          <p:cNvPr id="3" name="Picture 2" descr="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86200" y="381000"/>
            <a:ext cx="1376010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1"/>
            <a:ext cx="7772400" cy="762000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SOCIAL AGENCY</a:t>
            </a:r>
            <a:endParaRPr lang="en-IN" sz="4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609600" y="1600200"/>
          <a:ext cx="77724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048000" y="381000"/>
            <a:ext cx="3302000" cy="577849"/>
            <a:chOff x="3495669" y="406796"/>
            <a:chExt cx="3302000" cy="577849"/>
          </a:xfrm>
          <a:solidFill>
            <a:srgbClr val="7030A0"/>
          </a:solidFill>
          <a:scene3d>
            <a:camera prst="orthographicFront"/>
            <a:lightRig rig="flat" dir="t"/>
          </a:scene3d>
        </p:grpSpPr>
        <p:sp>
          <p:nvSpPr>
            <p:cNvPr id="3" name="Rounded Rectangle 2"/>
            <p:cNvSpPr/>
            <p:nvPr/>
          </p:nvSpPr>
          <p:spPr>
            <a:xfrm>
              <a:off x="3495669" y="406796"/>
              <a:ext cx="3302000" cy="577849"/>
            </a:xfrm>
            <a:prstGeom prst="roundRect">
              <a:avLst/>
            </a:prstGeom>
            <a:grpFill/>
            <a:sp3d z="190500" extrusionH="12700" prstMaterial="plastic">
              <a:bevelT w="50800" h="50800"/>
            </a:sp3d>
          </p:spPr>
          <p:style>
            <a:lnRef idx="1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" name="Rounded Rectangle 4"/>
            <p:cNvSpPr/>
            <p:nvPr/>
          </p:nvSpPr>
          <p:spPr>
            <a:xfrm>
              <a:off x="3523877" y="435004"/>
              <a:ext cx="3245584" cy="521433"/>
            </a:xfrm>
            <a:prstGeom prst="rect">
              <a:avLst/>
            </a:prstGeom>
            <a:grpFill/>
            <a:sp3d z="1905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u="sng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itchFamily="18" charset="0"/>
                </a:rPr>
                <a:t>Family</a:t>
              </a:r>
              <a:endParaRPr lang="en-IN" sz="3200" b="1" u="sng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21145" y="1447800"/>
            <a:ext cx="8870455" cy="170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Bookman Old Style" pitchFamily="18" charset="0"/>
              </a:rPr>
              <a:t>	Family acts as a primary and most important institution in the process of socialization of a child. A family includes parents, grandparents, cousin,  uncle, aunt etc. In the family a child learns the love, empathy, cooperation, Traditions, customs, tolerance, values and actions etc.  </a:t>
            </a:r>
            <a:endParaRPr lang="en-IN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048000" y="381000"/>
            <a:ext cx="3302000" cy="577849"/>
            <a:chOff x="3495669" y="406796"/>
            <a:chExt cx="3302000" cy="577849"/>
          </a:xfrm>
          <a:solidFill>
            <a:srgbClr val="7030A0"/>
          </a:solidFill>
          <a:scene3d>
            <a:camera prst="orthographicFront"/>
            <a:lightRig rig="flat" dir="t"/>
          </a:scene3d>
        </p:grpSpPr>
        <p:sp>
          <p:nvSpPr>
            <p:cNvPr id="3" name="Rounded Rectangle 2"/>
            <p:cNvSpPr/>
            <p:nvPr/>
          </p:nvSpPr>
          <p:spPr>
            <a:xfrm>
              <a:off x="3495669" y="406796"/>
              <a:ext cx="3302000" cy="577849"/>
            </a:xfrm>
            <a:prstGeom prst="roundRect">
              <a:avLst/>
            </a:prstGeom>
            <a:grpFill/>
            <a:sp3d z="190500" extrusionH="12700" prstMaterial="plastic">
              <a:bevelT w="50800" h="50800"/>
            </a:sp3d>
          </p:spPr>
          <p:style>
            <a:lnRef idx="1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" name="Rounded Rectangle 4"/>
            <p:cNvSpPr/>
            <p:nvPr/>
          </p:nvSpPr>
          <p:spPr>
            <a:xfrm>
              <a:off x="3523877" y="435004"/>
              <a:ext cx="3245584" cy="521433"/>
            </a:xfrm>
            <a:prstGeom prst="rect">
              <a:avLst/>
            </a:prstGeom>
            <a:grpFill/>
            <a:sp3d z="1905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u="sng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itchFamily="18" charset="0"/>
                </a:rPr>
                <a:t>School</a:t>
              </a:r>
              <a:endParaRPr lang="en-IN" sz="3200" b="1" u="sng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04800" y="1447800"/>
            <a:ext cx="853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Bookman Old Style" pitchFamily="18" charset="0"/>
              </a:rPr>
              <a:t>	This is a formal agency of weaning children from home &amp; introducing them to society;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Bookman Old Style" pitchFamily="18" charset="0"/>
              </a:rPr>
              <a:t>	Responsible for inculcating knowledge &amp; skills;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Bookman Old Style" pitchFamily="18" charset="0"/>
              </a:rPr>
              <a:t>	Prepare a child for adolescence &amp; then for adulthood. </a:t>
            </a:r>
            <a:endParaRPr lang="en-IN" sz="20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048000" y="381000"/>
            <a:ext cx="3302000" cy="577849"/>
            <a:chOff x="3495669" y="406796"/>
            <a:chExt cx="3302000" cy="577849"/>
          </a:xfrm>
          <a:solidFill>
            <a:srgbClr val="7030A0"/>
          </a:solidFill>
          <a:scene3d>
            <a:camera prst="orthographicFront"/>
            <a:lightRig rig="flat" dir="t"/>
          </a:scene3d>
        </p:grpSpPr>
        <p:sp>
          <p:nvSpPr>
            <p:cNvPr id="3" name="Rounded Rectangle 2"/>
            <p:cNvSpPr/>
            <p:nvPr/>
          </p:nvSpPr>
          <p:spPr>
            <a:xfrm>
              <a:off x="3495669" y="406796"/>
              <a:ext cx="3302000" cy="577849"/>
            </a:xfrm>
            <a:prstGeom prst="roundRect">
              <a:avLst/>
            </a:prstGeom>
            <a:grpFill/>
            <a:sp3d z="190500" extrusionH="12700" prstMaterial="plastic">
              <a:bevelT w="50800" h="50800"/>
            </a:sp3d>
          </p:spPr>
          <p:style>
            <a:lnRef idx="1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" name="Rounded Rectangle 4"/>
            <p:cNvSpPr/>
            <p:nvPr/>
          </p:nvSpPr>
          <p:spPr>
            <a:xfrm>
              <a:off x="3523877" y="435004"/>
              <a:ext cx="3245584" cy="521433"/>
            </a:xfrm>
            <a:prstGeom prst="rect">
              <a:avLst/>
            </a:prstGeom>
            <a:grpFill/>
            <a:sp3d z="1905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u="sng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itchFamily="18" charset="0"/>
                </a:rPr>
                <a:t>Media</a:t>
              </a:r>
              <a:endParaRPr lang="en-IN" sz="3200" b="1" u="sng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04800" y="1447800"/>
            <a:ext cx="85344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Bookman Old Style" pitchFamily="18" charset="0"/>
              </a:rPr>
              <a:t>	It can be defined as the TV, Radio, Newspaper, Computer or Mobile;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Bookman Old Style" pitchFamily="18" charset="0"/>
              </a:rPr>
              <a:t>	according to </a:t>
            </a:r>
            <a:r>
              <a:rPr lang="en-US" sz="2000" b="1" dirty="0" smtClean="0">
                <a:latin typeface="Bookman Old Style" pitchFamily="18" charset="0"/>
              </a:rPr>
              <a:t>Albert </a:t>
            </a:r>
            <a:r>
              <a:rPr lang="en-US" sz="2000" b="1" dirty="0" err="1" smtClean="0">
                <a:latin typeface="Bookman Old Style" pitchFamily="18" charset="0"/>
              </a:rPr>
              <a:t>Bandura</a:t>
            </a:r>
            <a:r>
              <a:rPr lang="en-US" sz="2000" b="1" dirty="0" smtClean="0">
                <a:latin typeface="Bookman Old Style" pitchFamily="18" charset="0"/>
              </a:rPr>
              <a:t>, Social Learning </a:t>
            </a:r>
            <a:r>
              <a:rPr lang="en-US" sz="2000" dirty="0" smtClean="0">
                <a:latin typeface="Bookman Old Style" pitchFamily="18" charset="0"/>
              </a:rPr>
              <a:t>take place through media &amp; it influences children a lot;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Bookman Old Style" pitchFamily="18" charset="0"/>
              </a:rPr>
              <a:t>	Like all other </a:t>
            </a:r>
            <a:r>
              <a:rPr lang="en-US" sz="2000" b="1" dirty="0" smtClean="0">
                <a:latin typeface="Bookman Old Style" pitchFamily="18" charset="0"/>
              </a:rPr>
              <a:t>socialization agent </a:t>
            </a:r>
            <a:r>
              <a:rPr lang="en-US" sz="2000" dirty="0" smtClean="0">
                <a:latin typeface="Bookman Old Style" pitchFamily="18" charset="0"/>
              </a:rPr>
              <a:t>it also have good &amp; bad effect.  Media share knowledge, awareness as its good effect, on the other hand it influence bad via some bad influencer.  </a:t>
            </a:r>
            <a:endParaRPr lang="en-IN" sz="20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981200" y="381000"/>
            <a:ext cx="4800600" cy="577849"/>
            <a:chOff x="3495669" y="406796"/>
            <a:chExt cx="3302000" cy="577849"/>
          </a:xfrm>
          <a:solidFill>
            <a:srgbClr val="7030A0"/>
          </a:solidFill>
          <a:scene3d>
            <a:camera prst="orthographicFront"/>
            <a:lightRig rig="flat" dir="t"/>
          </a:scene3d>
        </p:grpSpPr>
        <p:sp>
          <p:nvSpPr>
            <p:cNvPr id="3" name="Rounded Rectangle 2"/>
            <p:cNvSpPr/>
            <p:nvPr/>
          </p:nvSpPr>
          <p:spPr>
            <a:xfrm>
              <a:off x="3495669" y="406796"/>
              <a:ext cx="3302000" cy="577849"/>
            </a:xfrm>
            <a:prstGeom prst="roundRect">
              <a:avLst/>
            </a:prstGeom>
            <a:grpFill/>
            <a:sp3d z="190500" extrusionH="12700" prstMaterial="plastic">
              <a:bevelT w="50800" h="50800"/>
            </a:sp3d>
          </p:spPr>
          <p:style>
            <a:lnRef idx="1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" name="Rounded Rectangle 4"/>
            <p:cNvSpPr/>
            <p:nvPr/>
          </p:nvSpPr>
          <p:spPr>
            <a:xfrm>
              <a:off x="3523877" y="435004"/>
              <a:ext cx="3245584" cy="521433"/>
            </a:xfrm>
            <a:prstGeom prst="rect">
              <a:avLst/>
            </a:prstGeom>
            <a:grpFill/>
            <a:sp3d z="1905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u="sng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itchFamily="18" charset="0"/>
                </a:rPr>
                <a:t>Religious Institutes</a:t>
              </a:r>
              <a:endParaRPr lang="en-IN" sz="3200" b="1" u="sng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04800" y="1447800"/>
            <a:ext cx="85344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Bookman Old Style" pitchFamily="18" charset="0"/>
              </a:rPr>
              <a:t>	We all go the religious places as per our religious and any religious place we want to go;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Bookman Old Style" pitchFamily="18" charset="0"/>
              </a:rPr>
              <a:t>	There are so many </a:t>
            </a:r>
            <a:r>
              <a:rPr lang="en-US" sz="2000" b="1" i="1" dirty="0" smtClean="0">
                <a:latin typeface="Bookman Old Style" pitchFamily="18" charset="0"/>
              </a:rPr>
              <a:t>rituals, traditions, ceremonies </a:t>
            </a:r>
            <a:r>
              <a:rPr lang="en-US" sz="2000" dirty="0" smtClean="0">
                <a:latin typeface="Bookman Old Style" pitchFamily="18" charset="0"/>
              </a:rPr>
              <a:t>which are  told us as specific manner what to do and what not to do as per religion and religious place;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Bookman Old Style" pitchFamily="18" charset="0"/>
              </a:rPr>
              <a:t>	All these things helps in socialization because they are teaching us how to behave as per our religion.  </a:t>
            </a:r>
            <a:endParaRPr lang="en-IN" sz="20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2057400"/>
            <a:ext cx="68579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6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en-US" sz="9600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18</Words>
  <Application>Microsoft Office PowerPoint</Application>
  <PresentationFormat>On-screen Show (4:3)</PresentationFormat>
  <Paragraphs>22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SOCIAL AGENCY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Agencies of Socialization</dc:title>
  <dc:creator>user</dc:creator>
  <cp:lastModifiedBy>Akinchan</cp:lastModifiedBy>
  <cp:revision>8</cp:revision>
  <dcterms:created xsi:type="dcterms:W3CDTF">2006-08-16T00:00:00Z</dcterms:created>
  <dcterms:modified xsi:type="dcterms:W3CDTF">2024-06-18T12:17:54Z</dcterms:modified>
</cp:coreProperties>
</file>